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8" r:id="rId3"/>
    <p:sldId id="257" r:id="rId4"/>
    <p:sldId id="262" r:id="rId5"/>
    <p:sldId id="261" r:id="rId6"/>
    <p:sldId id="266" r:id="rId7"/>
    <p:sldId id="263" r:id="rId8"/>
    <p:sldId id="259" r:id="rId9"/>
    <p:sldId id="264" r:id="rId10"/>
    <p:sldId id="265" r:id="rId11"/>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2" autoAdjust="0"/>
    <p:restoredTop sz="94660"/>
  </p:normalViewPr>
  <p:slideViewPr>
    <p:cSldViewPr snapToGrid="0">
      <p:cViewPr varScale="1">
        <p:scale>
          <a:sx n="68" d="100"/>
          <a:sy n="68" d="100"/>
        </p:scale>
        <p:origin x="42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C8C532-7787-4E9E-ADE0-9A2EA3CC5473}" type="datetimeFigureOut">
              <a:rPr lang="hu-HU" smtClean="0"/>
              <a:t>2019. 08. 31.</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hu-HU"/>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95EEEF-BA1C-4846-B3E3-7DB9BE18B4B8}" type="slidenum">
              <a:rPr lang="hu-HU" smtClean="0"/>
              <a:t>‹#›</a:t>
            </a:fld>
            <a:endParaRPr lang="hu-HU"/>
          </a:p>
        </p:txBody>
      </p:sp>
    </p:spTree>
    <p:extLst>
      <p:ext uri="{BB962C8B-B14F-4D97-AF65-F5344CB8AC3E}">
        <p14:creationId xmlns:p14="http://schemas.microsoft.com/office/powerpoint/2010/main" val="1182282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275BD4-71FF-C342-9E2D-8698A84562FF}" type="slidenum">
              <a:rPr lang="en-US" smtClean="0"/>
              <a:pPr/>
              <a:t>9</a:t>
            </a:fld>
            <a:endParaRPr lang="en-US"/>
          </a:p>
        </p:txBody>
      </p:sp>
    </p:spTree>
    <p:extLst>
      <p:ext uri="{BB962C8B-B14F-4D97-AF65-F5344CB8AC3E}">
        <p14:creationId xmlns:p14="http://schemas.microsoft.com/office/powerpoint/2010/main" val="3896588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275BD4-71FF-C342-9E2D-8698A84562FF}" type="slidenum">
              <a:rPr lang="en-US" smtClean="0"/>
              <a:pPr/>
              <a:t>10</a:t>
            </a:fld>
            <a:endParaRPr lang="en-US"/>
          </a:p>
        </p:txBody>
      </p:sp>
    </p:spTree>
    <p:extLst>
      <p:ext uri="{BB962C8B-B14F-4D97-AF65-F5344CB8AC3E}">
        <p14:creationId xmlns:p14="http://schemas.microsoft.com/office/powerpoint/2010/main" val="4288397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p:cNvSpPr>
            <a:spLocks noGrp="1"/>
          </p:cNvSpPr>
          <p:nvPr>
            <p:ph type="dt" sz="half" idx="10"/>
          </p:nvPr>
        </p:nvSpPr>
        <p:spPr/>
        <p:txBody>
          <a:bodyPr/>
          <a:lstStyle/>
          <a:p>
            <a:fld id="{3CB9E2DC-70B1-4D78-96C9-BE083D7706B9}" type="datetimeFigureOut">
              <a:rPr lang="hu-HU" smtClean="0"/>
              <a:t>2019. 08. 31.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AF45998-A453-4F6E-AD17-E5984D021BA4}" type="slidenum">
              <a:rPr lang="hu-HU" smtClean="0"/>
              <a:t>‹#›</a:t>
            </a:fld>
            <a:endParaRPr lang="hu-HU"/>
          </a:p>
        </p:txBody>
      </p:sp>
    </p:spTree>
    <p:extLst>
      <p:ext uri="{BB962C8B-B14F-4D97-AF65-F5344CB8AC3E}">
        <p14:creationId xmlns:p14="http://schemas.microsoft.com/office/powerpoint/2010/main" val="72609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3CB9E2DC-70B1-4D78-96C9-BE083D7706B9}" type="datetimeFigureOut">
              <a:rPr lang="hu-HU" smtClean="0"/>
              <a:t>2019. 08. 31.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AF45998-A453-4F6E-AD17-E5984D021BA4}" type="slidenum">
              <a:rPr lang="hu-HU" smtClean="0"/>
              <a:t>‹#›</a:t>
            </a:fld>
            <a:endParaRPr lang="hu-HU"/>
          </a:p>
        </p:txBody>
      </p:sp>
    </p:spTree>
    <p:extLst>
      <p:ext uri="{BB962C8B-B14F-4D97-AF65-F5344CB8AC3E}">
        <p14:creationId xmlns:p14="http://schemas.microsoft.com/office/powerpoint/2010/main" val="166678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3CB9E2DC-70B1-4D78-96C9-BE083D7706B9}" type="datetimeFigureOut">
              <a:rPr lang="hu-HU" smtClean="0"/>
              <a:t>2019. 08. 31.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AF45998-A453-4F6E-AD17-E5984D021BA4}" type="slidenum">
              <a:rPr lang="hu-HU" smtClean="0"/>
              <a:t>‹#›</a:t>
            </a:fld>
            <a:endParaRPr lang="hu-HU"/>
          </a:p>
        </p:txBody>
      </p:sp>
    </p:spTree>
    <p:extLst>
      <p:ext uri="{BB962C8B-B14F-4D97-AF65-F5344CB8AC3E}">
        <p14:creationId xmlns:p14="http://schemas.microsoft.com/office/powerpoint/2010/main" val="1772892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3CB9E2DC-70B1-4D78-96C9-BE083D7706B9}" type="datetimeFigureOut">
              <a:rPr lang="hu-HU" smtClean="0"/>
              <a:t>2019. 08. 31.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AF45998-A453-4F6E-AD17-E5984D021BA4}" type="slidenum">
              <a:rPr lang="hu-HU" smtClean="0"/>
              <a:t>‹#›</a:t>
            </a:fld>
            <a:endParaRPr lang="hu-HU"/>
          </a:p>
        </p:txBody>
      </p:sp>
    </p:spTree>
    <p:extLst>
      <p:ext uri="{BB962C8B-B14F-4D97-AF65-F5344CB8AC3E}">
        <p14:creationId xmlns:p14="http://schemas.microsoft.com/office/powerpoint/2010/main" val="270232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3CB9E2DC-70B1-4D78-96C9-BE083D7706B9}" type="datetimeFigureOut">
              <a:rPr lang="hu-HU" smtClean="0"/>
              <a:t>2019. 08. 31.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AF45998-A453-4F6E-AD17-E5984D021BA4}" type="slidenum">
              <a:rPr lang="hu-HU" smtClean="0"/>
              <a:t>‹#›</a:t>
            </a:fld>
            <a:endParaRPr lang="hu-HU"/>
          </a:p>
        </p:txBody>
      </p:sp>
    </p:spTree>
    <p:extLst>
      <p:ext uri="{BB962C8B-B14F-4D97-AF65-F5344CB8AC3E}">
        <p14:creationId xmlns:p14="http://schemas.microsoft.com/office/powerpoint/2010/main" val="575710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3CB9E2DC-70B1-4D78-96C9-BE083D7706B9}" type="datetimeFigureOut">
              <a:rPr lang="hu-HU" smtClean="0"/>
              <a:t>2019. 08. 31.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AF45998-A453-4F6E-AD17-E5984D021BA4}" type="slidenum">
              <a:rPr lang="hu-HU" smtClean="0"/>
              <a:t>‹#›</a:t>
            </a:fld>
            <a:endParaRPr lang="hu-HU"/>
          </a:p>
        </p:txBody>
      </p:sp>
    </p:spTree>
    <p:extLst>
      <p:ext uri="{BB962C8B-B14F-4D97-AF65-F5344CB8AC3E}">
        <p14:creationId xmlns:p14="http://schemas.microsoft.com/office/powerpoint/2010/main" val="3638407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a:t>Mintacím szerkesztése</a:t>
            </a:r>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3CB9E2DC-70B1-4D78-96C9-BE083D7706B9}" type="datetimeFigureOut">
              <a:rPr lang="hu-HU" smtClean="0"/>
              <a:t>2019. 08. 31.</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7AF45998-A453-4F6E-AD17-E5984D021BA4}" type="slidenum">
              <a:rPr lang="hu-HU" smtClean="0"/>
              <a:t>‹#›</a:t>
            </a:fld>
            <a:endParaRPr lang="hu-HU"/>
          </a:p>
        </p:txBody>
      </p:sp>
    </p:spTree>
    <p:extLst>
      <p:ext uri="{BB962C8B-B14F-4D97-AF65-F5344CB8AC3E}">
        <p14:creationId xmlns:p14="http://schemas.microsoft.com/office/powerpoint/2010/main" val="4282215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fld id="{3CB9E2DC-70B1-4D78-96C9-BE083D7706B9}" type="datetimeFigureOut">
              <a:rPr lang="hu-HU" smtClean="0"/>
              <a:t>2019. 08. 31.</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7AF45998-A453-4F6E-AD17-E5984D021BA4}" type="slidenum">
              <a:rPr lang="hu-HU" smtClean="0"/>
              <a:t>‹#›</a:t>
            </a:fld>
            <a:endParaRPr lang="hu-HU"/>
          </a:p>
        </p:txBody>
      </p:sp>
    </p:spTree>
    <p:extLst>
      <p:ext uri="{BB962C8B-B14F-4D97-AF65-F5344CB8AC3E}">
        <p14:creationId xmlns:p14="http://schemas.microsoft.com/office/powerpoint/2010/main" val="4261925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3CB9E2DC-70B1-4D78-96C9-BE083D7706B9}" type="datetimeFigureOut">
              <a:rPr lang="hu-HU" smtClean="0"/>
              <a:t>2019. 08. 31.</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7AF45998-A453-4F6E-AD17-E5984D021BA4}" type="slidenum">
              <a:rPr lang="hu-HU" smtClean="0"/>
              <a:t>‹#›</a:t>
            </a:fld>
            <a:endParaRPr lang="hu-HU"/>
          </a:p>
        </p:txBody>
      </p:sp>
    </p:spTree>
    <p:extLst>
      <p:ext uri="{BB962C8B-B14F-4D97-AF65-F5344CB8AC3E}">
        <p14:creationId xmlns:p14="http://schemas.microsoft.com/office/powerpoint/2010/main" val="4243433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3CB9E2DC-70B1-4D78-96C9-BE083D7706B9}" type="datetimeFigureOut">
              <a:rPr lang="hu-HU" smtClean="0"/>
              <a:t>2019. 08. 31.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AF45998-A453-4F6E-AD17-E5984D021BA4}" type="slidenum">
              <a:rPr lang="hu-HU" smtClean="0"/>
              <a:t>‹#›</a:t>
            </a:fld>
            <a:endParaRPr lang="hu-HU"/>
          </a:p>
        </p:txBody>
      </p:sp>
    </p:spTree>
    <p:extLst>
      <p:ext uri="{BB962C8B-B14F-4D97-AF65-F5344CB8AC3E}">
        <p14:creationId xmlns:p14="http://schemas.microsoft.com/office/powerpoint/2010/main" val="3001654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3CB9E2DC-70B1-4D78-96C9-BE083D7706B9}" type="datetimeFigureOut">
              <a:rPr lang="hu-HU" smtClean="0"/>
              <a:t>2019. 08. 31.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AF45998-A453-4F6E-AD17-E5984D021BA4}" type="slidenum">
              <a:rPr lang="hu-HU" smtClean="0"/>
              <a:t>‹#›</a:t>
            </a:fld>
            <a:endParaRPr lang="hu-HU"/>
          </a:p>
        </p:txBody>
      </p:sp>
    </p:spTree>
    <p:extLst>
      <p:ext uri="{BB962C8B-B14F-4D97-AF65-F5344CB8AC3E}">
        <p14:creationId xmlns:p14="http://schemas.microsoft.com/office/powerpoint/2010/main" val="1883139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9E2DC-70B1-4D78-96C9-BE083D7706B9}" type="datetimeFigureOut">
              <a:rPr lang="hu-HU" smtClean="0"/>
              <a:t>2019. 08. 31.</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F45998-A453-4F6E-AD17-E5984D021BA4}" type="slidenum">
              <a:rPr lang="hu-HU" smtClean="0"/>
              <a:t>‹#›</a:t>
            </a:fld>
            <a:endParaRPr lang="hu-HU"/>
          </a:p>
        </p:txBody>
      </p:sp>
    </p:spTree>
    <p:extLst>
      <p:ext uri="{BB962C8B-B14F-4D97-AF65-F5344CB8AC3E}">
        <p14:creationId xmlns:p14="http://schemas.microsoft.com/office/powerpoint/2010/main" val="3484519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657" y="460229"/>
            <a:ext cx="2589482" cy="437261"/>
          </a:xfrm>
          <a:prstGeom prst="rect">
            <a:avLst/>
          </a:prstGeom>
        </p:spPr>
      </p:pic>
      <p:cxnSp>
        <p:nvCxnSpPr>
          <p:cNvPr id="5" name="Egyenes összekötő 4"/>
          <p:cNvCxnSpPr/>
          <p:nvPr/>
        </p:nvCxnSpPr>
        <p:spPr>
          <a:xfrm>
            <a:off x="428" y="1027386"/>
            <a:ext cx="12156770" cy="0"/>
          </a:xfrm>
          <a:prstGeom prst="line">
            <a:avLst/>
          </a:prstGeom>
          <a:ln w="127000">
            <a:gradFill flip="none" rotWithShape="1">
              <a:gsLst>
                <a:gs pos="9000">
                  <a:schemeClr val="accent1">
                    <a:lumMod val="40000"/>
                    <a:lumOff val="60000"/>
                  </a:schemeClr>
                </a:gs>
                <a:gs pos="57000">
                  <a:schemeClr val="accent1">
                    <a:lumMod val="40000"/>
                    <a:lumOff val="60000"/>
                  </a:schemeClr>
                </a:gs>
                <a:gs pos="31000">
                  <a:srgbClr val="FFC000"/>
                </a:gs>
                <a:gs pos="100000">
                  <a:schemeClr val="accent1">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Cím 6"/>
          <p:cNvSpPr txBox="1">
            <a:spLocks/>
          </p:cNvSpPr>
          <p:nvPr/>
        </p:nvSpPr>
        <p:spPr>
          <a:xfrm>
            <a:off x="1218617" y="1218491"/>
            <a:ext cx="9258738" cy="4550816"/>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hu-HU" sz="3275" dirty="0">
                <a:solidFill>
                  <a:srgbClr val="0000FF"/>
                </a:solidFill>
                <a:latin typeface="Montserrat"/>
              </a:rPr>
            </a:br>
            <a:r>
              <a:rPr lang="en-US" sz="3275" dirty="0">
                <a:solidFill>
                  <a:srgbClr val="0000FF"/>
                </a:solidFill>
                <a:latin typeface="Montserrat"/>
              </a:rPr>
              <a:t>Development of water tourism on waterways connecting Hungary and Serbia</a:t>
            </a:r>
            <a:br>
              <a:rPr lang="hu-HU" sz="3275" dirty="0">
                <a:solidFill>
                  <a:srgbClr val="0000FF"/>
                </a:solidFill>
                <a:latin typeface="Montserrat"/>
              </a:rPr>
            </a:br>
            <a:endParaRPr lang="hu-HU" sz="3275" dirty="0">
              <a:solidFill>
                <a:srgbClr val="0000FF"/>
              </a:solidFill>
              <a:latin typeface="Montserrat"/>
            </a:endParaRPr>
          </a:p>
          <a:p>
            <a:pPr algn="ctr"/>
            <a:r>
              <a:rPr kumimoji="0" lang="hu-HU" altLang="hu-HU" sz="3100" b="1" i="0" u="none" strike="noStrike" cap="none" normalizeH="0" baseline="0" dirty="0" err="1">
                <a:ln>
                  <a:noFill/>
                </a:ln>
                <a:solidFill>
                  <a:srgbClr val="0000FF"/>
                </a:solidFill>
                <a:effectLst/>
                <a:latin typeface="Arial Narrow" panose="020B0606020202030204" pitchFamily="34" charset="0"/>
              </a:rPr>
              <a:t>Perspectives</a:t>
            </a:r>
            <a:r>
              <a:rPr kumimoji="0" lang="hu-HU" altLang="hu-HU" sz="3100" b="1" i="0" u="none" strike="noStrike" cap="none" normalizeH="0" baseline="0" dirty="0">
                <a:ln>
                  <a:noFill/>
                </a:ln>
                <a:solidFill>
                  <a:srgbClr val="0000FF"/>
                </a:solidFill>
                <a:effectLst/>
                <a:latin typeface="Arial Narrow" panose="020B0606020202030204" pitchFamily="34" charset="0"/>
              </a:rPr>
              <a:t> of </a:t>
            </a:r>
            <a:r>
              <a:rPr kumimoji="0" lang="hu-HU" altLang="hu-HU" sz="3100" b="1" i="0" u="none" strike="noStrike" cap="none" normalizeH="0" baseline="0" dirty="0" err="1">
                <a:ln>
                  <a:noFill/>
                </a:ln>
                <a:solidFill>
                  <a:srgbClr val="0000FF"/>
                </a:solidFill>
                <a:effectLst/>
                <a:latin typeface="Arial Narrow" panose="020B0606020202030204" pitchFamily="34" charset="0"/>
              </a:rPr>
              <a:t>tourism</a:t>
            </a:r>
            <a:r>
              <a:rPr kumimoji="0" lang="hu-HU" altLang="hu-HU" sz="3100" b="1" i="0" u="none" strike="noStrike" cap="none" normalizeH="0" baseline="0" dirty="0">
                <a:ln>
                  <a:noFill/>
                </a:ln>
                <a:solidFill>
                  <a:srgbClr val="0000FF"/>
                </a:solidFill>
                <a:effectLst/>
                <a:latin typeface="Arial Narrow" panose="020B0606020202030204" pitchFamily="34" charset="0"/>
              </a:rPr>
              <a:t> </a:t>
            </a:r>
            <a:r>
              <a:rPr kumimoji="0" lang="hu-HU" altLang="hu-HU" sz="3100" b="1" i="0" u="none" strike="noStrike" cap="none" normalizeH="0" baseline="0" dirty="0" err="1">
                <a:ln>
                  <a:noFill/>
                </a:ln>
                <a:solidFill>
                  <a:srgbClr val="0000FF"/>
                </a:solidFill>
                <a:effectLst/>
                <a:latin typeface="Arial Narrow" panose="020B0606020202030204" pitchFamily="34" charset="0"/>
              </a:rPr>
              <a:t>development</a:t>
            </a:r>
            <a:r>
              <a:rPr kumimoji="0" lang="hu-HU" altLang="hu-HU" sz="3100" b="1" i="0" u="none" strike="noStrike" cap="none" normalizeH="0" baseline="0" dirty="0">
                <a:ln>
                  <a:noFill/>
                </a:ln>
                <a:solidFill>
                  <a:srgbClr val="0000FF"/>
                </a:solidFill>
                <a:effectLst/>
                <a:latin typeface="Arial Narrow" panose="020B0606020202030204" pitchFamily="34" charset="0"/>
              </a:rPr>
              <a:t> in </a:t>
            </a:r>
            <a:r>
              <a:rPr kumimoji="0" lang="hu-HU" altLang="hu-HU" sz="3100" b="1" i="0" u="none" strike="noStrike" cap="none" normalizeH="0" baseline="0" dirty="0" err="1">
                <a:ln>
                  <a:noFill/>
                </a:ln>
                <a:solidFill>
                  <a:srgbClr val="0000FF"/>
                </a:solidFill>
                <a:effectLst/>
                <a:latin typeface="Arial Narrow" panose="020B0606020202030204" pitchFamily="34" charset="0"/>
              </a:rPr>
              <a:t>Tisa</a:t>
            </a:r>
            <a:r>
              <a:rPr kumimoji="0" lang="hu-HU" altLang="hu-HU" sz="3100" b="1" i="0" u="none" strike="noStrike" cap="none" normalizeH="0" baseline="0" dirty="0">
                <a:ln>
                  <a:noFill/>
                </a:ln>
                <a:solidFill>
                  <a:srgbClr val="0000FF"/>
                </a:solidFill>
                <a:effectLst/>
                <a:latin typeface="Arial Narrow" panose="020B0606020202030204" pitchFamily="34" charset="0"/>
              </a:rPr>
              <a:t> </a:t>
            </a:r>
            <a:r>
              <a:rPr kumimoji="0" lang="hu-HU" altLang="hu-HU" sz="3100" b="1" i="0" u="none" strike="noStrike" cap="none" normalizeH="0" baseline="0" dirty="0" err="1">
                <a:ln>
                  <a:noFill/>
                </a:ln>
                <a:solidFill>
                  <a:srgbClr val="0000FF"/>
                </a:solidFill>
                <a:effectLst/>
                <a:latin typeface="Arial Narrow" panose="020B0606020202030204" pitchFamily="34" charset="0"/>
              </a:rPr>
              <a:t>river</a:t>
            </a:r>
            <a:r>
              <a:rPr kumimoji="0" lang="hu-HU" altLang="hu-HU" sz="3100" b="1" i="0" u="none" strike="noStrike" cap="none" normalizeH="0" baseline="0" dirty="0">
                <a:ln>
                  <a:noFill/>
                </a:ln>
                <a:solidFill>
                  <a:srgbClr val="0000FF"/>
                </a:solidFill>
                <a:effectLst/>
                <a:latin typeface="Arial Narrow" panose="020B0606020202030204" pitchFamily="34" charset="0"/>
              </a:rPr>
              <a:t> </a:t>
            </a:r>
            <a:r>
              <a:rPr kumimoji="0" lang="hu-HU" altLang="hu-HU" sz="3100" b="1" i="0" u="none" strike="noStrike" cap="none" normalizeH="0" baseline="0" dirty="0" err="1">
                <a:ln>
                  <a:noFill/>
                </a:ln>
                <a:solidFill>
                  <a:srgbClr val="0000FF"/>
                </a:solidFill>
                <a:effectLst/>
                <a:latin typeface="Arial Narrow" panose="020B0606020202030204" pitchFamily="34" charset="0"/>
              </a:rPr>
              <a:t>valley</a:t>
            </a:r>
            <a:r>
              <a:rPr kumimoji="0" lang="hu-HU" altLang="hu-HU" sz="3100" b="1" i="0" u="none" strike="noStrike" cap="none" normalizeH="0" baseline="0" dirty="0">
                <a:ln>
                  <a:noFill/>
                </a:ln>
                <a:solidFill>
                  <a:srgbClr val="0000FF"/>
                </a:solidFill>
                <a:effectLst/>
                <a:latin typeface="Arial Narrow" panose="020B0606020202030204" pitchFamily="34" charset="0"/>
              </a:rPr>
              <a:t> in </a:t>
            </a:r>
            <a:r>
              <a:rPr kumimoji="0" lang="hu-HU" altLang="hu-HU" sz="3100" b="1" i="0" u="none" strike="noStrike" cap="none" normalizeH="0" baseline="0" dirty="0" err="1">
                <a:ln>
                  <a:noFill/>
                </a:ln>
                <a:solidFill>
                  <a:srgbClr val="0000FF"/>
                </a:solidFill>
                <a:effectLst/>
                <a:latin typeface="Arial Narrow" panose="020B0606020202030204" pitchFamily="34" charset="0"/>
              </a:rPr>
              <a:t>Vojvodina</a:t>
            </a:r>
            <a:r>
              <a:rPr kumimoji="0" lang="hu-HU" altLang="hu-HU" sz="3100" b="1" i="0" u="none" strike="noStrike" cap="none" normalizeH="0" baseline="0" dirty="0">
                <a:ln>
                  <a:noFill/>
                </a:ln>
                <a:solidFill>
                  <a:srgbClr val="0000FF"/>
                </a:solidFill>
                <a:effectLst/>
                <a:latin typeface="Arial Narrow" panose="020B0606020202030204" pitchFamily="34" charset="0"/>
              </a:rPr>
              <a:t> </a:t>
            </a:r>
            <a:r>
              <a:rPr kumimoji="0" lang="hu-HU" altLang="hu-HU" sz="3100" b="1" i="0" u="none" strike="noStrike" cap="none" normalizeH="0" baseline="0" dirty="0" err="1">
                <a:ln>
                  <a:noFill/>
                </a:ln>
                <a:solidFill>
                  <a:srgbClr val="0000FF"/>
                </a:solidFill>
                <a:effectLst/>
                <a:latin typeface="Arial Narrow" panose="020B0606020202030204" pitchFamily="34" charset="0"/>
              </a:rPr>
              <a:t>Province</a:t>
            </a:r>
            <a:r>
              <a:rPr lang="hu-HU" altLang="hu-HU" sz="3100" b="1" dirty="0">
                <a:solidFill>
                  <a:srgbClr val="0000FF"/>
                </a:solidFill>
                <a:latin typeface="Arial Narrow" panose="020B0606020202030204" pitchFamily="34" charset="0"/>
              </a:rPr>
              <a:t>/</a:t>
            </a:r>
            <a:r>
              <a:rPr kumimoji="0" lang="hu-HU" altLang="hu-HU" sz="3100" b="1" i="0" u="none" strike="noStrike" cap="none" normalizeH="0" baseline="0" dirty="0" err="1">
                <a:ln>
                  <a:noFill/>
                </a:ln>
                <a:solidFill>
                  <a:srgbClr val="0000FF"/>
                </a:solidFill>
                <a:effectLst/>
                <a:latin typeface="Arial Narrow" panose="020B0606020202030204" pitchFamily="34" charset="0"/>
              </a:rPr>
              <a:t>Serbia</a:t>
            </a:r>
            <a:endParaRPr kumimoji="0" lang="hu-HU" altLang="hu-HU" sz="3100" b="1" i="0" u="none" strike="noStrike" cap="none" normalizeH="0" baseline="0" dirty="0">
              <a:ln>
                <a:noFill/>
              </a:ln>
              <a:solidFill>
                <a:srgbClr val="0000FF"/>
              </a:solidFill>
              <a:effectLst/>
              <a:latin typeface="Arial Narrow" panose="020B0606020202030204" pitchFamily="34" charset="0"/>
            </a:endParaRPr>
          </a:p>
          <a:p>
            <a:pPr algn="ctr"/>
            <a:endParaRPr lang="hu-HU" sz="3275" dirty="0">
              <a:solidFill>
                <a:srgbClr val="0000FF"/>
              </a:solidFill>
              <a:latin typeface="Montserrat"/>
            </a:endParaRPr>
          </a:p>
          <a:p>
            <a:pPr algn="ctr"/>
            <a:endParaRPr lang="hu-HU" sz="2700" dirty="0">
              <a:solidFill>
                <a:srgbClr val="0000FF"/>
              </a:solidFill>
              <a:latin typeface="Montserrat"/>
            </a:endParaRPr>
          </a:p>
          <a:p>
            <a:pPr algn="ctr"/>
            <a:r>
              <a:rPr lang="hu-HU" sz="2700" dirty="0">
                <a:solidFill>
                  <a:srgbClr val="0000FF"/>
                </a:solidFill>
                <a:latin typeface="Montserrat"/>
              </a:rPr>
              <a:t>WATERTOUR project</a:t>
            </a:r>
            <a:br>
              <a:rPr lang="hu-HU" sz="2700" dirty="0">
                <a:solidFill>
                  <a:srgbClr val="0000FF"/>
                </a:solidFill>
                <a:latin typeface="Montserrat"/>
              </a:rPr>
            </a:br>
            <a:br>
              <a:rPr lang="hu-HU" sz="2700" dirty="0">
                <a:solidFill>
                  <a:srgbClr val="0000FF"/>
                </a:solidFill>
                <a:latin typeface="Montserrat"/>
              </a:rPr>
            </a:br>
            <a:r>
              <a:rPr lang="hu-HU" sz="2700" dirty="0">
                <a:solidFill>
                  <a:srgbClr val="0000FF"/>
                </a:solidFill>
                <a:latin typeface="Montserrat"/>
              </a:rPr>
              <a:t>HUSRB/1602/31/0204</a:t>
            </a:r>
            <a:br>
              <a:rPr lang="hu-HU" sz="2700" dirty="0">
                <a:solidFill>
                  <a:srgbClr val="0000FF"/>
                </a:solidFill>
                <a:latin typeface="Montserrat"/>
              </a:rPr>
            </a:br>
            <a:br>
              <a:rPr lang="en-US" sz="2700" dirty="0">
                <a:solidFill>
                  <a:srgbClr val="0000FF"/>
                </a:solidFill>
                <a:latin typeface="Montserrat"/>
              </a:rPr>
            </a:br>
            <a:r>
              <a:rPr lang="sr-Latn-RS" sz="2700" dirty="0">
                <a:solidFill>
                  <a:srgbClr val="0000FF"/>
                </a:solidFill>
                <a:latin typeface="Montserrat"/>
              </a:rPr>
              <a:t>dr Imre Nagy, dr Anđelija Ivkov Džigurski, </a:t>
            </a:r>
            <a:r>
              <a:rPr lang="en-US" sz="2700" dirty="0" err="1">
                <a:solidFill>
                  <a:srgbClr val="0000FF"/>
                </a:solidFill>
                <a:latin typeface="Montserrat"/>
              </a:rPr>
              <a:t>dr</a:t>
            </a:r>
            <a:r>
              <a:rPr lang="en-US" sz="2700" dirty="0">
                <a:solidFill>
                  <a:srgbClr val="0000FF"/>
                </a:solidFill>
                <a:latin typeface="Montserrat"/>
              </a:rPr>
              <a:t> Kristina </a:t>
            </a:r>
            <a:r>
              <a:rPr lang="en-US" sz="2700" dirty="0" err="1">
                <a:solidFill>
                  <a:srgbClr val="0000FF"/>
                </a:solidFill>
                <a:latin typeface="Montserrat"/>
              </a:rPr>
              <a:t>Ko</a:t>
            </a:r>
            <a:r>
              <a:rPr lang="sr-Latn-RS" sz="2700" dirty="0">
                <a:solidFill>
                  <a:srgbClr val="0000FF"/>
                </a:solidFill>
                <a:latin typeface="Montserrat"/>
              </a:rPr>
              <a:t>šić, dr Miroslav Vujičić, dr Aleksandra Dragin</a:t>
            </a:r>
            <a:endParaRPr lang="hu-HU" sz="2700" dirty="0">
              <a:solidFill>
                <a:srgbClr val="0000FF"/>
              </a:solidFill>
              <a:latin typeface="Montserrat"/>
            </a:endParaRPr>
          </a:p>
        </p:txBody>
      </p:sp>
      <p:cxnSp>
        <p:nvCxnSpPr>
          <p:cNvPr id="7" name="Egyenes összekötő 6"/>
          <p:cNvCxnSpPr/>
          <p:nvPr/>
        </p:nvCxnSpPr>
        <p:spPr>
          <a:xfrm>
            <a:off x="428" y="5917946"/>
            <a:ext cx="12199126" cy="0"/>
          </a:xfrm>
          <a:prstGeom prst="line">
            <a:avLst/>
          </a:prstGeom>
          <a:ln w="127000">
            <a:gradFill flip="none" rotWithShape="1">
              <a:gsLst>
                <a:gs pos="45000">
                  <a:schemeClr val="accent1">
                    <a:lumMod val="40000"/>
                    <a:lumOff val="60000"/>
                  </a:schemeClr>
                </a:gs>
                <a:gs pos="87000">
                  <a:schemeClr val="accent1">
                    <a:lumMod val="40000"/>
                    <a:lumOff val="60000"/>
                  </a:schemeClr>
                </a:gs>
                <a:gs pos="71000">
                  <a:srgbClr val="FFC000"/>
                </a:gs>
                <a:gs pos="100000">
                  <a:schemeClr val="accent1">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8" name="Picture 58"/>
          <p:cNvPicPr>
            <a:picLocks noChangeAspect="1"/>
          </p:cNvPicPr>
          <p:nvPr/>
        </p:nvPicPr>
        <p:blipFill>
          <a:blip r:embed="rId3"/>
          <a:stretch>
            <a:fillRect/>
          </a:stretch>
        </p:blipFill>
        <p:spPr>
          <a:xfrm>
            <a:off x="458655" y="6109050"/>
            <a:ext cx="2518322" cy="431272"/>
          </a:xfrm>
          <a:prstGeom prst="rect">
            <a:avLst/>
          </a:prstGeom>
        </p:spPr>
      </p:pic>
      <p:pic>
        <p:nvPicPr>
          <p:cNvPr id="9" name="Picture 59"/>
          <p:cNvPicPr>
            <a:picLocks noChangeAspect="1"/>
          </p:cNvPicPr>
          <p:nvPr/>
        </p:nvPicPr>
        <p:blipFill>
          <a:blip r:embed="rId4"/>
          <a:stretch>
            <a:fillRect/>
          </a:stretch>
        </p:blipFill>
        <p:spPr>
          <a:xfrm>
            <a:off x="10098740" y="6066587"/>
            <a:ext cx="1584251" cy="550748"/>
          </a:xfrm>
          <a:prstGeom prst="rect">
            <a:avLst/>
          </a:prstGeom>
        </p:spPr>
      </p:pic>
    </p:spTree>
    <p:extLst>
      <p:ext uri="{BB962C8B-B14F-4D97-AF65-F5344CB8AC3E}">
        <p14:creationId xmlns:p14="http://schemas.microsoft.com/office/powerpoint/2010/main" val="1683756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a:stretch>
            <a:fillRect/>
          </a:stretch>
        </p:blipFill>
        <p:spPr>
          <a:xfrm>
            <a:off x="458655" y="6109050"/>
            <a:ext cx="2518322" cy="431272"/>
          </a:xfrm>
          <a:prstGeom prst="rect">
            <a:avLst/>
          </a:prstGeom>
        </p:spPr>
      </p:pic>
      <p:pic>
        <p:nvPicPr>
          <p:cNvPr id="60" name="Picture 59"/>
          <p:cNvPicPr>
            <a:picLocks noChangeAspect="1"/>
          </p:cNvPicPr>
          <p:nvPr/>
        </p:nvPicPr>
        <p:blipFill>
          <a:blip r:embed="rId4"/>
          <a:stretch>
            <a:fillRect/>
          </a:stretch>
        </p:blipFill>
        <p:spPr>
          <a:xfrm>
            <a:off x="10098740" y="6066587"/>
            <a:ext cx="1584251" cy="550748"/>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657" y="460229"/>
            <a:ext cx="2589482" cy="437261"/>
          </a:xfrm>
          <a:prstGeom prst="rect">
            <a:avLst/>
          </a:prstGeom>
        </p:spPr>
      </p:pic>
      <p:cxnSp>
        <p:nvCxnSpPr>
          <p:cNvPr id="9" name="Egyenes összekötő 8"/>
          <p:cNvCxnSpPr/>
          <p:nvPr/>
        </p:nvCxnSpPr>
        <p:spPr>
          <a:xfrm>
            <a:off x="-7555" y="1164820"/>
            <a:ext cx="12156770" cy="0"/>
          </a:xfrm>
          <a:prstGeom prst="line">
            <a:avLst/>
          </a:prstGeom>
          <a:ln w="127000">
            <a:gradFill flip="none" rotWithShape="1">
              <a:gsLst>
                <a:gs pos="9000">
                  <a:schemeClr val="accent1">
                    <a:lumMod val="40000"/>
                    <a:lumOff val="60000"/>
                  </a:schemeClr>
                </a:gs>
                <a:gs pos="57000">
                  <a:schemeClr val="accent1">
                    <a:lumMod val="40000"/>
                    <a:lumOff val="60000"/>
                  </a:schemeClr>
                </a:gs>
                <a:gs pos="31000">
                  <a:srgbClr val="FFC000"/>
                </a:gs>
                <a:gs pos="100000">
                  <a:schemeClr val="accent1">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a:off x="-7554" y="5693180"/>
            <a:ext cx="12199126" cy="0"/>
          </a:xfrm>
          <a:prstGeom prst="line">
            <a:avLst/>
          </a:prstGeom>
          <a:ln w="127000">
            <a:gradFill flip="none" rotWithShape="1">
              <a:gsLst>
                <a:gs pos="45000">
                  <a:schemeClr val="accent1">
                    <a:lumMod val="40000"/>
                    <a:lumOff val="60000"/>
                  </a:schemeClr>
                </a:gs>
                <a:gs pos="87000">
                  <a:schemeClr val="accent1">
                    <a:lumMod val="40000"/>
                    <a:lumOff val="60000"/>
                  </a:schemeClr>
                </a:gs>
                <a:gs pos="71000">
                  <a:srgbClr val="FFC000"/>
                </a:gs>
                <a:gs pos="100000">
                  <a:schemeClr val="accent1">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Szövegdoboz 9"/>
          <p:cNvSpPr txBox="1"/>
          <p:nvPr/>
        </p:nvSpPr>
        <p:spPr>
          <a:xfrm>
            <a:off x="3050139" y="2762836"/>
            <a:ext cx="5330755" cy="596317"/>
          </a:xfrm>
          <a:prstGeom prst="rect">
            <a:avLst/>
          </a:prstGeom>
          <a:noFill/>
        </p:spPr>
        <p:txBody>
          <a:bodyPr wrap="none" rtlCol="0">
            <a:spAutoFit/>
          </a:bodyPr>
          <a:lstStyle/>
          <a:p>
            <a:r>
              <a:rPr lang="hu-HU" sz="3275" b="1" dirty="0" err="1">
                <a:solidFill>
                  <a:srgbClr val="034EA2"/>
                </a:solidFill>
                <a:latin typeface="Montserrat"/>
                <a:ea typeface="+mj-ea"/>
                <a:cs typeface="Arial"/>
              </a:rPr>
              <a:t>Thank</a:t>
            </a:r>
            <a:r>
              <a:rPr lang="hu-HU" sz="3275" b="1" dirty="0">
                <a:solidFill>
                  <a:srgbClr val="034EA2"/>
                </a:solidFill>
                <a:latin typeface="Montserrat"/>
                <a:ea typeface="+mj-ea"/>
                <a:cs typeface="Arial"/>
              </a:rPr>
              <a:t> </a:t>
            </a:r>
            <a:r>
              <a:rPr lang="hu-HU" sz="3275" b="1" dirty="0" err="1">
                <a:solidFill>
                  <a:srgbClr val="034EA2"/>
                </a:solidFill>
                <a:latin typeface="Montserrat"/>
                <a:ea typeface="+mj-ea"/>
                <a:cs typeface="Arial"/>
              </a:rPr>
              <a:t>you</a:t>
            </a:r>
            <a:r>
              <a:rPr lang="hu-HU" sz="3275" b="1" dirty="0">
                <a:solidFill>
                  <a:srgbClr val="034EA2"/>
                </a:solidFill>
                <a:latin typeface="Montserrat"/>
                <a:ea typeface="+mj-ea"/>
                <a:cs typeface="Arial"/>
              </a:rPr>
              <a:t> </a:t>
            </a:r>
            <a:r>
              <a:rPr lang="hu-HU" sz="3275" b="1" dirty="0" err="1">
                <a:solidFill>
                  <a:srgbClr val="034EA2"/>
                </a:solidFill>
                <a:latin typeface="Montserrat"/>
                <a:ea typeface="+mj-ea"/>
                <a:cs typeface="Arial"/>
              </a:rPr>
              <a:t>for</a:t>
            </a:r>
            <a:r>
              <a:rPr lang="hu-HU" sz="3275" b="1" dirty="0">
                <a:solidFill>
                  <a:srgbClr val="034EA2"/>
                </a:solidFill>
                <a:latin typeface="Montserrat"/>
                <a:ea typeface="+mj-ea"/>
                <a:cs typeface="Arial"/>
              </a:rPr>
              <a:t> </a:t>
            </a:r>
            <a:r>
              <a:rPr lang="hu-HU" sz="3275" b="1" dirty="0" err="1">
                <a:solidFill>
                  <a:srgbClr val="034EA2"/>
                </a:solidFill>
                <a:latin typeface="Montserrat"/>
                <a:ea typeface="+mj-ea"/>
                <a:cs typeface="Arial"/>
              </a:rPr>
              <a:t>your</a:t>
            </a:r>
            <a:r>
              <a:rPr lang="hu-HU" sz="3275" b="1" dirty="0">
                <a:solidFill>
                  <a:srgbClr val="034EA2"/>
                </a:solidFill>
                <a:latin typeface="Montserrat"/>
                <a:ea typeface="+mj-ea"/>
                <a:cs typeface="Arial"/>
              </a:rPr>
              <a:t> </a:t>
            </a:r>
            <a:r>
              <a:rPr lang="hu-HU" sz="3275" b="1" dirty="0" err="1">
                <a:solidFill>
                  <a:srgbClr val="034EA2"/>
                </a:solidFill>
                <a:latin typeface="Montserrat"/>
                <a:ea typeface="+mj-ea"/>
                <a:cs typeface="Arial"/>
              </a:rPr>
              <a:t>attention</a:t>
            </a:r>
            <a:r>
              <a:rPr lang="hu-HU" sz="3275" b="1" dirty="0">
                <a:solidFill>
                  <a:srgbClr val="034EA2"/>
                </a:solidFill>
                <a:latin typeface="Montserrat"/>
                <a:ea typeface="+mj-ea"/>
                <a:cs typeface="Arial"/>
              </a:rPr>
              <a:t>!</a:t>
            </a:r>
          </a:p>
        </p:txBody>
      </p:sp>
      <p:sp>
        <p:nvSpPr>
          <p:cNvPr id="11" name="object 2"/>
          <p:cNvSpPr txBox="1"/>
          <p:nvPr/>
        </p:nvSpPr>
        <p:spPr>
          <a:xfrm>
            <a:off x="1197979" y="4455197"/>
            <a:ext cx="10027082" cy="1073371"/>
          </a:xfrm>
          <a:prstGeom prst="rect">
            <a:avLst/>
          </a:prstGeom>
        </p:spPr>
        <p:txBody>
          <a:bodyPr vert="horz" wrap="square" lIns="0" tIns="0" rIns="0" bIns="0" rtlCol="0">
            <a:spAutoFit/>
          </a:bodyPr>
          <a:lstStyle/>
          <a:p>
            <a:pPr marL="7701" algn="just"/>
            <a:r>
              <a:rPr sz="1395" spc="42" dirty="0">
                <a:latin typeface="Open Sans" charset="0"/>
                <a:ea typeface="Open Sans" charset="0"/>
                <a:cs typeface="Open Sans" charset="0"/>
              </a:rPr>
              <a:t>Disclaimer:</a:t>
            </a:r>
            <a:endParaRPr lang="en-US" sz="1395" spc="42" dirty="0">
              <a:latin typeface="Open Sans" charset="0"/>
              <a:ea typeface="Open Sans" charset="0"/>
              <a:cs typeface="Open Sans" charset="0"/>
            </a:endParaRPr>
          </a:p>
          <a:p>
            <a:pPr algn="just"/>
            <a:r>
              <a:rPr lang="en-GB" sz="1395" spc="42" dirty="0">
                <a:latin typeface="Open Sans" charset="0"/>
                <a:ea typeface="Open Sans" charset="0"/>
                <a:cs typeface="Open Sans" charset="0"/>
              </a:rPr>
              <a:t>This document has been produced with the financial assistance of the European Union. The content of the document is the sole responsibility of </a:t>
            </a:r>
            <a:r>
              <a:rPr lang="en-US" sz="1395" spc="42" dirty="0">
                <a:latin typeface="Open Sans" charset="0"/>
                <a:ea typeface="Open Sans" charset="0"/>
                <a:cs typeface="Open Sans" charset="0"/>
              </a:rPr>
              <a:t>University of Novi Sad, Faculty of Science</a:t>
            </a:r>
            <a:r>
              <a:rPr lang="hu-HU" sz="1395" spc="42">
                <a:latin typeface="Open Sans" charset="0"/>
                <a:ea typeface="Open Sans" charset="0"/>
                <a:cs typeface="Open Sans" charset="0"/>
              </a:rPr>
              <a:t> – </a:t>
            </a:r>
            <a:r>
              <a:rPr lang="en-US" sz="1395" spc="42">
                <a:latin typeface="Open Sans" charset="0"/>
                <a:ea typeface="Open Sans" charset="0"/>
                <a:cs typeface="Open Sans" charset="0"/>
              </a:rPr>
              <a:t>Department </a:t>
            </a:r>
            <a:r>
              <a:rPr lang="en-US" sz="1395" spc="42" dirty="0">
                <a:latin typeface="Open Sans" charset="0"/>
                <a:ea typeface="Open Sans" charset="0"/>
                <a:cs typeface="Open Sans" charset="0"/>
              </a:rPr>
              <a:t>of Geography, Tourism and Hotel Management</a:t>
            </a:r>
            <a:r>
              <a:rPr lang="hu-HU" sz="1395" spc="42" dirty="0">
                <a:latin typeface="Open Sans" charset="0"/>
                <a:ea typeface="Open Sans" charset="0"/>
                <a:cs typeface="Open Sans" charset="0"/>
              </a:rPr>
              <a:t> a</a:t>
            </a:r>
            <a:r>
              <a:rPr lang="en-GB" sz="1395" spc="42" dirty="0" err="1">
                <a:latin typeface="Open Sans" charset="0"/>
                <a:ea typeface="Open Sans" charset="0"/>
                <a:cs typeface="Open Sans" charset="0"/>
              </a:rPr>
              <a:t>nd</a:t>
            </a:r>
            <a:r>
              <a:rPr lang="en-GB" sz="1395" spc="42" dirty="0">
                <a:latin typeface="Open Sans" charset="0"/>
                <a:ea typeface="Open Sans" charset="0"/>
                <a:cs typeface="Open Sans" charset="0"/>
              </a:rPr>
              <a:t> can under no circumstances be regarded as reflecting the position of the European Union and/or the Managing Authority.</a:t>
            </a:r>
            <a:endParaRPr lang="en-US" sz="1395" spc="42" dirty="0">
              <a:latin typeface="Open Sans" charset="0"/>
              <a:ea typeface="Open Sans" charset="0"/>
              <a:cs typeface="Open Sans" charset="0"/>
            </a:endParaRPr>
          </a:p>
        </p:txBody>
      </p:sp>
    </p:spTree>
    <p:extLst>
      <p:ext uri="{BB962C8B-B14F-4D97-AF65-F5344CB8AC3E}">
        <p14:creationId xmlns:p14="http://schemas.microsoft.com/office/powerpoint/2010/main" val="835341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5"/>
            <a:ext cx="10515600" cy="709531"/>
          </a:xfrm>
        </p:spPr>
        <p:txBody>
          <a:bodyPr>
            <a:normAutofit/>
          </a:bodyPr>
          <a:lstStyle/>
          <a:p>
            <a:r>
              <a:rPr lang="hu-HU" sz="3200" b="1" dirty="0" err="1">
                <a:latin typeface="Arial Narrow" panose="020B0606020202030204" pitchFamily="34" charset="0"/>
              </a:rPr>
              <a:t>Dosada</a:t>
            </a:r>
            <a:r>
              <a:rPr lang="sr-Latn-RS" sz="3200" b="1" dirty="0">
                <a:latin typeface="Arial Narrow" panose="020B0606020202030204" pitchFamily="34" charset="0"/>
              </a:rPr>
              <a:t>š</a:t>
            </a:r>
            <a:r>
              <a:rPr lang="hu-HU" sz="3200" b="1" dirty="0" err="1">
                <a:latin typeface="Arial Narrow" panose="020B0606020202030204" pitchFamily="34" charset="0"/>
              </a:rPr>
              <a:t>nji</a:t>
            </a:r>
            <a:r>
              <a:rPr lang="hu-HU" sz="3200" b="1" dirty="0">
                <a:latin typeface="Arial Narrow" panose="020B0606020202030204" pitchFamily="34" charset="0"/>
              </a:rPr>
              <a:t> </a:t>
            </a:r>
            <a:r>
              <a:rPr lang="hu-HU" sz="3200" b="1" dirty="0" err="1">
                <a:latin typeface="Arial Narrow" panose="020B0606020202030204" pitchFamily="34" charset="0"/>
              </a:rPr>
              <a:t>prezentovani</a:t>
            </a:r>
            <a:r>
              <a:rPr lang="hu-HU" sz="3200" b="1" dirty="0">
                <a:latin typeface="Arial Narrow" panose="020B0606020202030204" pitchFamily="34" charset="0"/>
              </a:rPr>
              <a:t> faktori </a:t>
            </a:r>
            <a:r>
              <a:rPr lang="hu-HU" sz="3200" b="1" dirty="0" err="1">
                <a:latin typeface="Arial Narrow" panose="020B0606020202030204" pitchFamily="34" charset="0"/>
              </a:rPr>
              <a:t>razvoja</a:t>
            </a:r>
            <a:r>
              <a:rPr lang="hu-HU" sz="3200" b="1" dirty="0">
                <a:latin typeface="Arial Narrow" panose="020B0606020202030204" pitchFamily="34" charset="0"/>
              </a:rPr>
              <a:t> </a:t>
            </a:r>
            <a:r>
              <a:rPr lang="hu-HU" sz="3200" b="1" dirty="0" err="1">
                <a:latin typeface="Arial Narrow" panose="020B0606020202030204" pitchFamily="34" charset="0"/>
              </a:rPr>
              <a:t>turizma</a:t>
            </a:r>
            <a:r>
              <a:rPr lang="hu-HU" sz="3200" b="1" dirty="0">
                <a:latin typeface="Arial Narrow" panose="020B0606020202030204" pitchFamily="34" charset="0"/>
              </a:rPr>
              <a:t> </a:t>
            </a:r>
            <a:r>
              <a:rPr lang="hu-HU" sz="3200" b="1" dirty="0" err="1">
                <a:latin typeface="Arial Narrow" panose="020B0606020202030204" pitchFamily="34" charset="0"/>
              </a:rPr>
              <a:t>Potisja</a:t>
            </a:r>
            <a:endParaRPr lang="hu-HU" sz="3200" b="1" dirty="0">
              <a:latin typeface="Arial Narrow" panose="020B0606020202030204" pitchFamily="34" charset="0"/>
            </a:endParaRPr>
          </a:p>
        </p:txBody>
      </p:sp>
      <p:sp>
        <p:nvSpPr>
          <p:cNvPr id="3" name="Tartalom helye 2"/>
          <p:cNvSpPr>
            <a:spLocks noGrp="1"/>
          </p:cNvSpPr>
          <p:nvPr>
            <p:ph idx="1"/>
          </p:nvPr>
        </p:nvSpPr>
        <p:spPr/>
        <p:txBody>
          <a:bodyPr/>
          <a:lstStyle/>
          <a:p>
            <a:r>
              <a:rPr lang="sr-Latn-RS" dirty="0"/>
              <a:t>Prirodni faktori i prirodni uslovi turizma u priobalju, eko-turistički uslovi, zaštićeni predeli...</a:t>
            </a:r>
          </a:p>
          <a:p>
            <a:r>
              <a:rPr lang="sr-Latn-RS" dirty="0"/>
              <a:t>Kulturno-istorijski, etno-kulturni faktori,  događaji...</a:t>
            </a:r>
          </a:p>
          <a:p>
            <a:r>
              <a:rPr lang="sr-Latn-RS" dirty="0"/>
              <a:t>Smeštajni kapaciteti i infrastruktura</a:t>
            </a:r>
          </a:p>
          <a:p>
            <a:r>
              <a:rPr lang="sr-Latn-RS" dirty="0"/>
              <a:t>Uslužne delatnosti</a:t>
            </a:r>
          </a:p>
          <a:p>
            <a:endParaRPr lang="hu-HU" dirty="0"/>
          </a:p>
        </p:txBody>
      </p:sp>
    </p:spTree>
    <p:extLst>
      <p:ext uri="{BB962C8B-B14F-4D97-AF65-F5344CB8AC3E}">
        <p14:creationId xmlns:p14="http://schemas.microsoft.com/office/powerpoint/2010/main" val="2973435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5"/>
            <a:ext cx="10515600" cy="671823"/>
          </a:xfrm>
        </p:spPr>
        <p:txBody>
          <a:bodyPr>
            <a:normAutofit/>
          </a:bodyPr>
          <a:lstStyle/>
          <a:p>
            <a:r>
              <a:rPr lang="sr-Latn-RS" sz="3200" b="1" dirty="0">
                <a:latin typeface="Arial Narrow" panose="020B0606020202030204" pitchFamily="34" charset="0"/>
              </a:rPr>
              <a:t>Buduće smernice razvoja turizma u Potisju</a:t>
            </a:r>
            <a:endParaRPr lang="hu-HU" sz="3200" b="1" dirty="0">
              <a:latin typeface="Arial Narrow" panose="020B0606020202030204" pitchFamily="34" charset="0"/>
            </a:endParaRPr>
          </a:p>
        </p:txBody>
      </p:sp>
      <p:sp>
        <p:nvSpPr>
          <p:cNvPr id="3" name="Tartalom helye 2"/>
          <p:cNvSpPr>
            <a:spLocks noGrp="1"/>
          </p:cNvSpPr>
          <p:nvPr>
            <p:ph idx="1"/>
          </p:nvPr>
        </p:nvSpPr>
        <p:spPr/>
        <p:txBody>
          <a:bodyPr>
            <a:normAutofit/>
          </a:bodyPr>
          <a:lstStyle/>
          <a:p>
            <a:r>
              <a:rPr lang="hu-HU" dirty="0" err="1"/>
              <a:t>Potencijalno</a:t>
            </a:r>
            <a:r>
              <a:rPr lang="hu-HU" dirty="0"/>
              <a:t> </a:t>
            </a:r>
            <a:r>
              <a:rPr lang="hu-HU" dirty="0" err="1"/>
              <a:t>tržište</a:t>
            </a:r>
            <a:r>
              <a:rPr lang="hu-HU" dirty="0"/>
              <a:t>  </a:t>
            </a:r>
            <a:r>
              <a:rPr lang="hu-HU" dirty="0" err="1"/>
              <a:t>aktivnog</a:t>
            </a:r>
            <a:r>
              <a:rPr lang="hu-HU" dirty="0"/>
              <a:t> </a:t>
            </a:r>
            <a:r>
              <a:rPr lang="hu-HU" dirty="0" err="1"/>
              <a:t>turizma</a:t>
            </a:r>
            <a:r>
              <a:rPr lang="hu-HU" dirty="0"/>
              <a:t>, </a:t>
            </a:r>
            <a:r>
              <a:rPr lang="hu-HU" b="1" dirty="0" err="1"/>
              <a:t>velnes</a:t>
            </a:r>
            <a:r>
              <a:rPr lang="hu-HU" b="1" dirty="0"/>
              <a:t> (</a:t>
            </a:r>
            <a:r>
              <a:rPr lang="hu-HU" b="1" dirty="0" err="1"/>
              <a:t>preventivni</a:t>
            </a:r>
            <a:r>
              <a:rPr lang="hu-HU" b="1" dirty="0"/>
              <a:t> </a:t>
            </a:r>
            <a:r>
              <a:rPr lang="hu-HU" b="1" dirty="0" err="1"/>
              <a:t>rekreacioni</a:t>
            </a:r>
            <a:r>
              <a:rPr lang="hu-HU" b="1" dirty="0"/>
              <a:t> </a:t>
            </a:r>
            <a:r>
              <a:rPr lang="hu-HU" b="1" dirty="0" err="1"/>
              <a:t>turizam</a:t>
            </a:r>
            <a:r>
              <a:rPr lang="hu-HU" b="1" dirty="0"/>
              <a:t>)  i na </a:t>
            </a:r>
            <a:r>
              <a:rPr lang="hu-HU" b="1" dirty="0" err="1"/>
              <a:t>prirodi</a:t>
            </a:r>
            <a:r>
              <a:rPr lang="hu-HU" b="1" dirty="0"/>
              <a:t> </a:t>
            </a:r>
            <a:r>
              <a:rPr lang="hu-HU" b="1" dirty="0" err="1"/>
              <a:t>zasnovan</a:t>
            </a:r>
            <a:r>
              <a:rPr lang="hu-HU" b="1" dirty="0"/>
              <a:t> </a:t>
            </a:r>
            <a:r>
              <a:rPr lang="hu-HU" b="1" dirty="0" err="1"/>
              <a:t>turizam</a:t>
            </a:r>
            <a:r>
              <a:rPr lang="hu-HU" b="1" dirty="0"/>
              <a:t> </a:t>
            </a:r>
            <a:r>
              <a:rPr lang="hu-HU" dirty="0" err="1"/>
              <a:t>svakako</a:t>
            </a:r>
            <a:r>
              <a:rPr lang="hu-HU" dirty="0"/>
              <a:t> je </a:t>
            </a:r>
            <a:r>
              <a:rPr lang="hu-HU" dirty="0" err="1"/>
              <a:t>jedan</a:t>
            </a:r>
            <a:r>
              <a:rPr lang="hu-HU" dirty="0"/>
              <a:t> </a:t>
            </a:r>
            <a:r>
              <a:rPr lang="hu-HU" dirty="0" err="1"/>
              <a:t>od</a:t>
            </a:r>
            <a:r>
              <a:rPr lang="hu-HU" dirty="0"/>
              <a:t> </a:t>
            </a:r>
            <a:r>
              <a:rPr lang="hu-HU" dirty="0" err="1"/>
              <a:t>turističkih</a:t>
            </a:r>
            <a:r>
              <a:rPr lang="hu-HU" dirty="0"/>
              <a:t> </a:t>
            </a:r>
            <a:r>
              <a:rPr lang="hu-HU" dirty="0" err="1"/>
              <a:t>segmenata</a:t>
            </a:r>
            <a:r>
              <a:rPr lang="hu-HU" dirty="0"/>
              <a:t> </a:t>
            </a:r>
            <a:r>
              <a:rPr lang="hu-HU" dirty="0" err="1"/>
              <a:t>koje</a:t>
            </a:r>
            <a:r>
              <a:rPr lang="hu-HU" dirty="0"/>
              <a:t> ne </a:t>
            </a:r>
            <a:r>
              <a:rPr lang="hu-HU" dirty="0" err="1"/>
              <a:t>treba</a:t>
            </a:r>
            <a:r>
              <a:rPr lang="hu-HU" dirty="0"/>
              <a:t> </a:t>
            </a:r>
            <a:r>
              <a:rPr lang="hu-HU" dirty="0" err="1"/>
              <a:t>zanemariti</a:t>
            </a:r>
            <a:r>
              <a:rPr lang="hu-HU" dirty="0"/>
              <a:t> i </a:t>
            </a:r>
            <a:r>
              <a:rPr lang="hu-HU" dirty="0" err="1"/>
              <a:t>koje</a:t>
            </a:r>
            <a:r>
              <a:rPr lang="hu-HU" dirty="0"/>
              <a:t> se u </a:t>
            </a:r>
            <a:r>
              <a:rPr lang="hu-HU" dirty="0" err="1"/>
              <a:t>svetskim</a:t>
            </a:r>
            <a:r>
              <a:rPr lang="hu-HU" dirty="0"/>
              <a:t> </a:t>
            </a:r>
            <a:r>
              <a:rPr lang="hu-HU" dirty="0" err="1"/>
              <a:t>razmerama</a:t>
            </a:r>
            <a:r>
              <a:rPr lang="hu-HU" dirty="0"/>
              <a:t> </a:t>
            </a:r>
            <a:r>
              <a:rPr lang="hu-HU" dirty="0" err="1"/>
              <a:t>smatra</a:t>
            </a:r>
            <a:r>
              <a:rPr lang="hu-HU" dirty="0"/>
              <a:t> </a:t>
            </a:r>
            <a:r>
              <a:rPr lang="hu-HU" dirty="0" err="1"/>
              <a:t>segmentom</a:t>
            </a:r>
            <a:r>
              <a:rPr lang="hu-HU" dirty="0"/>
              <a:t> u </a:t>
            </a:r>
            <a:r>
              <a:rPr lang="hu-HU" dirty="0" err="1"/>
              <a:t>razvoju</a:t>
            </a:r>
            <a:r>
              <a:rPr lang="hu-HU" dirty="0"/>
              <a:t> </a:t>
            </a:r>
            <a:r>
              <a:rPr lang="hu-HU" dirty="0" err="1"/>
              <a:t>turizma</a:t>
            </a:r>
            <a:endParaRPr lang="hu-HU" dirty="0"/>
          </a:p>
          <a:p>
            <a:r>
              <a:rPr lang="hu-HU" b="1" dirty="0" err="1"/>
              <a:t>reke</a:t>
            </a:r>
            <a:r>
              <a:rPr lang="hu-HU" b="1" dirty="0"/>
              <a:t>	i </a:t>
            </a:r>
            <a:r>
              <a:rPr lang="hu-HU" b="1" dirty="0" err="1"/>
              <a:t>generalno</a:t>
            </a:r>
            <a:r>
              <a:rPr lang="hu-HU" b="1" dirty="0"/>
              <a:t> </a:t>
            </a:r>
            <a:r>
              <a:rPr lang="hu-HU" b="1" dirty="0" err="1"/>
              <a:t>voda</a:t>
            </a:r>
            <a:r>
              <a:rPr lang="hu-HU" b="1" dirty="0"/>
              <a:t> u </a:t>
            </a:r>
            <a:r>
              <a:rPr lang="hu-HU" b="1" dirty="0" err="1"/>
              <a:t>Vojvodine</a:t>
            </a:r>
            <a:r>
              <a:rPr lang="hu-HU" b="1" dirty="0"/>
              <a:t> </a:t>
            </a:r>
            <a:r>
              <a:rPr lang="hu-HU" dirty="0" err="1"/>
              <a:t>kao</a:t>
            </a:r>
            <a:r>
              <a:rPr lang="hu-HU" dirty="0"/>
              <a:t> </a:t>
            </a:r>
            <a:r>
              <a:rPr lang="hu-HU" dirty="0" err="1"/>
              <a:t>atrakcija</a:t>
            </a:r>
            <a:r>
              <a:rPr lang="hu-HU" dirty="0"/>
              <a:t>,  </a:t>
            </a:r>
            <a:r>
              <a:rPr lang="hu-HU" dirty="0" err="1"/>
              <a:t>ali</a:t>
            </a:r>
            <a:r>
              <a:rPr lang="hu-HU" dirty="0"/>
              <a:t>  i  </a:t>
            </a:r>
            <a:r>
              <a:rPr lang="hu-HU" dirty="0" err="1"/>
              <a:t>značajan</a:t>
            </a:r>
            <a:r>
              <a:rPr lang="hu-HU" dirty="0"/>
              <a:t> </a:t>
            </a:r>
            <a:r>
              <a:rPr lang="hu-HU" dirty="0" err="1"/>
              <a:t>resurs</a:t>
            </a:r>
            <a:r>
              <a:rPr lang="hu-HU" dirty="0"/>
              <a:t> jer </a:t>
            </a:r>
            <a:r>
              <a:rPr lang="hu-HU" dirty="0" err="1"/>
              <a:t>vode</a:t>
            </a:r>
            <a:r>
              <a:rPr lang="hu-HU" dirty="0"/>
              <a:t> </a:t>
            </a:r>
            <a:r>
              <a:rPr lang="hu-HU" dirty="0" err="1"/>
              <a:t>Vojvodine</a:t>
            </a:r>
            <a:r>
              <a:rPr lang="hu-HU" dirty="0"/>
              <a:t> </a:t>
            </a:r>
            <a:r>
              <a:rPr lang="hu-HU" dirty="0" err="1"/>
              <a:t>nisu</a:t>
            </a:r>
            <a:r>
              <a:rPr lang="hu-HU" dirty="0"/>
              <a:t> </a:t>
            </a:r>
            <a:r>
              <a:rPr lang="hu-HU" dirty="0" err="1"/>
              <a:t>resurs</a:t>
            </a:r>
            <a:r>
              <a:rPr lang="hu-HU" dirty="0"/>
              <a:t> </a:t>
            </a:r>
            <a:r>
              <a:rPr lang="hu-HU" dirty="0" err="1"/>
              <a:t>samo</a:t>
            </a:r>
            <a:r>
              <a:rPr lang="hu-HU" dirty="0"/>
              <a:t> </a:t>
            </a:r>
            <a:r>
              <a:rPr lang="hu-HU" dirty="0" err="1"/>
              <a:t>za</a:t>
            </a:r>
            <a:r>
              <a:rPr lang="hu-HU" dirty="0"/>
              <a:t> </a:t>
            </a:r>
            <a:r>
              <a:rPr lang="hu-HU" dirty="0" err="1"/>
              <a:t>nautiku</a:t>
            </a:r>
            <a:r>
              <a:rPr lang="hu-HU" dirty="0"/>
              <a:t>, </a:t>
            </a:r>
            <a:r>
              <a:rPr lang="hu-HU" dirty="0" err="1"/>
              <a:t>nego</a:t>
            </a:r>
            <a:r>
              <a:rPr lang="hu-HU" dirty="0"/>
              <a:t> </a:t>
            </a:r>
            <a:r>
              <a:rPr lang="hu-HU" dirty="0" err="1"/>
              <a:t>upravo</a:t>
            </a:r>
            <a:r>
              <a:rPr lang="hu-HU" dirty="0"/>
              <a:t> i </a:t>
            </a:r>
            <a:r>
              <a:rPr lang="hu-HU" dirty="0" err="1"/>
              <a:t>za</a:t>
            </a:r>
            <a:r>
              <a:rPr lang="hu-HU" dirty="0"/>
              <a:t> </a:t>
            </a:r>
            <a:r>
              <a:rPr lang="hu-HU" dirty="0" err="1"/>
              <a:t>integralan</a:t>
            </a:r>
            <a:r>
              <a:rPr lang="hu-HU" dirty="0"/>
              <a:t> i </a:t>
            </a:r>
            <a:r>
              <a:rPr lang="hu-HU" dirty="0" err="1"/>
              <a:t>raznovrstan</a:t>
            </a:r>
            <a:r>
              <a:rPr lang="hu-HU" dirty="0"/>
              <a:t>	</a:t>
            </a:r>
            <a:r>
              <a:rPr lang="hu-HU" dirty="0" err="1"/>
              <a:t>proizvod</a:t>
            </a:r>
            <a:r>
              <a:rPr lang="hu-HU" dirty="0"/>
              <a:t> s kombinacijom – </a:t>
            </a:r>
            <a:r>
              <a:rPr lang="hu-HU" dirty="0" err="1"/>
              <a:t>voda</a:t>
            </a:r>
            <a:r>
              <a:rPr lang="hu-HU" dirty="0"/>
              <a:t>, </a:t>
            </a:r>
            <a:r>
              <a:rPr lang="hu-HU" dirty="0" err="1"/>
              <a:t>prirodne</a:t>
            </a:r>
            <a:r>
              <a:rPr lang="hu-HU" dirty="0"/>
              <a:t> </a:t>
            </a:r>
            <a:r>
              <a:rPr lang="hu-HU" dirty="0" err="1"/>
              <a:t>atrakcije</a:t>
            </a:r>
            <a:r>
              <a:rPr lang="hu-HU" dirty="0"/>
              <a:t>, mali </a:t>
            </a:r>
            <a:r>
              <a:rPr lang="hu-HU" dirty="0" err="1"/>
              <a:t>urbani</a:t>
            </a:r>
            <a:r>
              <a:rPr lang="hu-HU" dirty="0"/>
              <a:t> </a:t>
            </a:r>
            <a:r>
              <a:rPr lang="hu-HU" dirty="0" err="1"/>
              <a:t>prostori</a:t>
            </a:r>
            <a:r>
              <a:rPr lang="hu-HU" dirty="0"/>
              <a:t>, </a:t>
            </a:r>
            <a:r>
              <a:rPr lang="hu-HU" dirty="0" err="1"/>
              <a:t>koridori</a:t>
            </a:r>
            <a:r>
              <a:rPr lang="hu-HU" dirty="0"/>
              <a:t> </a:t>
            </a:r>
            <a:r>
              <a:rPr lang="hu-HU" dirty="0" err="1"/>
              <a:t>aktivnosti</a:t>
            </a:r>
            <a:r>
              <a:rPr lang="hu-HU" dirty="0"/>
              <a:t> u </a:t>
            </a:r>
            <a:r>
              <a:rPr lang="hu-HU" dirty="0" err="1"/>
              <a:t>prirodi</a:t>
            </a:r>
            <a:r>
              <a:rPr lang="hu-HU" dirty="0"/>
              <a:t> </a:t>
            </a:r>
            <a:r>
              <a:rPr lang="hu-HU" b="1" dirty="0"/>
              <a:t>(</a:t>
            </a:r>
            <a:r>
              <a:rPr lang="hu-HU" b="1" dirty="0" err="1"/>
              <a:t>banje</a:t>
            </a:r>
            <a:r>
              <a:rPr lang="hu-HU" b="1" dirty="0"/>
              <a:t> – </a:t>
            </a:r>
            <a:r>
              <a:rPr lang="hu-HU" b="1" dirty="0" err="1"/>
              <a:t>kurativni</a:t>
            </a:r>
            <a:r>
              <a:rPr lang="hu-HU" b="1" dirty="0"/>
              <a:t> </a:t>
            </a:r>
            <a:r>
              <a:rPr lang="hu-HU" b="1" dirty="0" err="1"/>
              <a:t>banjski</a:t>
            </a:r>
            <a:r>
              <a:rPr lang="hu-HU" b="1" dirty="0"/>
              <a:t> </a:t>
            </a:r>
            <a:r>
              <a:rPr lang="hu-HU" b="1" dirty="0" err="1"/>
              <a:t>turizam</a:t>
            </a:r>
            <a:r>
              <a:rPr lang="hu-HU" b="1" dirty="0"/>
              <a:t>)</a:t>
            </a:r>
            <a:r>
              <a:rPr lang="hu-HU" dirty="0"/>
              <a:t>.</a:t>
            </a:r>
          </a:p>
        </p:txBody>
      </p:sp>
    </p:spTree>
    <p:extLst>
      <p:ext uri="{BB962C8B-B14F-4D97-AF65-F5344CB8AC3E}">
        <p14:creationId xmlns:p14="http://schemas.microsoft.com/office/powerpoint/2010/main" val="3040257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sr-Latn-RS" sz="3200" b="1" dirty="0">
                <a:latin typeface="Arial Narrow" panose="020B0606020202030204" pitchFamily="34" charset="0"/>
              </a:rPr>
              <a:t>Ostvarenje vizije turizma u Potisju</a:t>
            </a:r>
            <a:endParaRPr lang="hu-HU" sz="3200" b="1" dirty="0">
              <a:latin typeface="Arial Narrow" panose="020B0606020202030204" pitchFamily="34" charset="0"/>
            </a:endParaRPr>
          </a:p>
        </p:txBody>
      </p:sp>
      <p:pic>
        <p:nvPicPr>
          <p:cNvPr id="4" name="Tartalom helye 3"/>
          <p:cNvPicPr>
            <a:picLocks noGrp="1" noChangeAspect="1"/>
          </p:cNvPicPr>
          <p:nvPr>
            <p:ph idx="1"/>
          </p:nvPr>
        </p:nvPicPr>
        <p:blipFill>
          <a:blip r:embed="rId2"/>
          <a:stretch>
            <a:fillRect/>
          </a:stretch>
        </p:blipFill>
        <p:spPr>
          <a:xfrm>
            <a:off x="1733550" y="2110581"/>
            <a:ext cx="8724900" cy="3781425"/>
          </a:xfrm>
          <a:prstGeom prst="rect">
            <a:avLst/>
          </a:prstGeom>
        </p:spPr>
      </p:pic>
    </p:spTree>
    <p:extLst>
      <p:ext uri="{BB962C8B-B14F-4D97-AF65-F5344CB8AC3E}">
        <p14:creationId xmlns:p14="http://schemas.microsoft.com/office/powerpoint/2010/main" val="2428296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3200" b="1" dirty="0" err="1">
                <a:latin typeface="Arial Narrow" panose="020B0606020202030204" pitchFamily="34" charset="0"/>
              </a:rPr>
              <a:t>Strateška</a:t>
            </a:r>
            <a:r>
              <a:rPr lang="hu-HU" sz="3200" b="1" dirty="0">
                <a:latin typeface="Arial Narrow" panose="020B0606020202030204" pitchFamily="34" charset="0"/>
              </a:rPr>
              <a:t> </a:t>
            </a:r>
            <a:r>
              <a:rPr lang="hu-HU" sz="3200" b="1" dirty="0" err="1">
                <a:latin typeface="Arial Narrow" panose="020B0606020202030204" pitchFamily="34" charset="0"/>
              </a:rPr>
              <a:t>upori</a:t>
            </a:r>
            <a:r>
              <a:rPr lang="sr-Latn-RS" sz="3200" b="1" dirty="0">
                <a:latin typeface="Arial Narrow" panose="020B0606020202030204" pitchFamily="34" charset="0"/>
              </a:rPr>
              <a:t>š</a:t>
            </a:r>
            <a:r>
              <a:rPr lang="hu-HU" sz="3200" b="1" dirty="0" err="1">
                <a:latin typeface="Arial Narrow" panose="020B0606020202030204" pitchFamily="34" charset="0"/>
              </a:rPr>
              <a:t>ta</a:t>
            </a:r>
            <a:r>
              <a:rPr lang="hu-HU" sz="3200" b="1" dirty="0">
                <a:latin typeface="Arial Narrow" panose="020B0606020202030204" pitchFamily="34" charset="0"/>
              </a:rPr>
              <a:t> </a:t>
            </a:r>
            <a:r>
              <a:rPr lang="hu-HU" sz="3200" b="1" dirty="0" err="1">
                <a:latin typeface="Arial Narrow" panose="020B0606020202030204" pitchFamily="34" charset="0"/>
              </a:rPr>
              <a:t>turizma</a:t>
            </a:r>
            <a:r>
              <a:rPr lang="hu-HU" sz="3200" b="1" dirty="0">
                <a:latin typeface="Arial Narrow" panose="020B0606020202030204" pitchFamily="34" charset="0"/>
              </a:rPr>
              <a:t> u </a:t>
            </a:r>
            <a:r>
              <a:rPr lang="hu-HU" sz="3200" b="1" dirty="0" err="1">
                <a:latin typeface="Arial Narrow" panose="020B0606020202030204" pitchFamily="34" charset="0"/>
              </a:rPr>
              <a:t>potisju</a:t>
            </a:r>
            <a:endParaRPr lang="hu-HU" sz="3200" b="1" dirty="0">
              <a:latin typeface="Arial Narrow" panose="020B0606020202030204" pitchFamily="34" charset="0"/>
            </a:endParaRPr>
          </a:p>
        </p:txBody>
      </p:sp>
      <p:pic>
        <p:nvPicPr>
          <p:cNvPr id="4" name="Tartalom helye 3"/>
          <p:cNvPicPr>
            <a:picLocks noGrp="1" noChangeAspect="1"/>
          </p:cNvPicPr>
          <p:nvPr>
            <p:ph idx="1"/>
          </p:nvPr>
        </p:nvPicPr>
        <p:blipFill>
          <a:blip r:embed="rId2"/>
          <a:stretch>
            <a:fillRect/>
          </a:stretch>
        </p:blipFill>
        <p:spPr>
          <a:xfrm>
            <a:off x="1752600" y="1690688"/>
            <a:ext cx="8686800" cy="2714625"/>
          </a:xfrm>
          <a:prstGeom prst="rect">
            <a:avLst/>
          </a:prstGeom>
        </p:spPr>
      </p:pic>
      <p:pic>
        <p:nvPicPr>
          <p:cNvPr id="5" name="Kép 4"/>
          <p:cNvPicPr>
            <a:picLocks noChangeAspect="1"/>
          </p:cNvPicPr>
          <p:nvPr/>
        </p:nvPicPr>
        <p:blipFill>
          <a:blip r:embed="rId3"/>
          <a:stretch>
            <a:fillRect/>
          </a:stretch>
        </p:blipFill>
        <p:spPr>
          <a:xfrm>
            <a:off x="1845935" y="4041791"/>
            <a:ext cx="7953375" cy="904875"/>
          </a:xfrm>
          <a:prstGeom prst="rect">
            <a:avLst/>
          </a:prstGeom>
        </p:spPr>
      </p:pic>
    </p:spTree>
    <p:extLst>
      <p:ext uri="{BB962C8B-B14F-4D97-AF65-F5344CB8AC3E}">
        <p14:creationId xmlns:p14="http://schemas.microsoft.com/office/powerpoint/2010/main" val="714872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sr-Latn-RS" sz="3200" b="1" dirty="0">
                <a:latin typeface="Arial Narrow" panose="020B0606020202030204" pitchFamily="34" charset="0"/>
              </a:rPr>
              <a:t>Pomoć Vlade Mađarske – na osnovu koncepcije razvoja turizma</a:t>
            </a:r>
            <a:endParaRPr lang="hu-HU" sz="3200" b="1" dirty="0">
              <a:latin typeface="Arial Narrow" panose="020B0606020202030204" pitchFamily="34" charset="0"/>
            </a:endParaRPr>
          </a:p>
        </p:txBody>
      </p:sp>
      <p:sp>
        <p:nvSpPr>
          <p:cNvPr id="3" name="Tartalom helye 2"/>
          <p:cNvSpPr>
            <a:spLocks noGrp="1"/>
          </p:cNvSpPr>
          <p:nvPr>
            <p:ph idx="1"/>
          </p:nvPr>
        </p:nvSpPr>
        <p:spPr/>
        <p:txBody>
          <a:bodyPr/>
          <a:lstStyle/>
          <a:p>
            <a:r>
              <a:rPr lang="sr-Latn-RS" dirty="0"/>
              <a:t>Glavni prioriteti</a:t>
            </a:r>
          </a:p>
          <a:p>
            <a:pPr lvl="1"/>
            <a:r>
              <a:rPr lang="sr-Latn-RS" dirty="0"/>
              <a:t>Razvoj smeštajnih kapaciteta, usluznih delatnosti</a:t>
            </a:r>
          </a:p>
          <a:p>
            <a:pPr lvl="1"/>
            <a:r>
              <a:rPr lang="sr-Latn-RS" dirty="0"/>
              <a:t>Razvoj turističkih atrakcija, motiva </a:t>
            </a:r>
          </a:p>
          <a:p>
            <a:pPr lvl="1"/>
            <a:r>
              <a:rPr lang="sr-Latn-RS" dirty="0"/>
              <a:t>Razvoj organizacionih okvira (umrežavanje na svim nivoima)</a:t>
            </a:r>
            <a:endParaRPr lang="hu-HU" dirty="0"/>
          </a:p>
        </p:txBody>
      </p:sp>
    </p:spTree>
    <p:extLst>
      <p:ext uri="{BB962C8B-B14F-4D97-AF65-F5344CB8AC3E}">
        <p14:creationId xmlns:p14="http://schemas.microsoft.com/office/powerpoint/2010/main" val="3591968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232233" y="857840"/>
            <a:ext cx="3582529" cy="1159497"/>
          </a:xfrm>
        </p:spPr>
        <p:txBody>
          <a:bodyPr>
            <a:normAutofit/>
          </a:bodyPr>
          <a:lstStyle/>
          <a:p>
            <a:r>
              <a:rPr lang="sr-Latn-RS" sz="3200" b="1" dirty="0">
                <a:latin typeface="Arial Narrow" panose="020B0606020202030204" pitchFamily="34" charset="0"/>
              </a:rPr>
              <a:t>Matrica atraktivnosti i konkurentnosti</a:t>
            </a:r>
            <a:endParaRPr lang="hu-HU" sz="3200" b="1" dirty="0">
              <a:latin typeface="Arial Narrow" panose="020B0606020202030204" pitchFamily="34" charset="0"/>
            </a:endParaRPr>
          </a:p>
        </p:txBody>
      </p:sp>
      <p:pic>
        <p:nvPicPr>
          <p:cNvPr id="5" name="Kép 4"/>
          <p:cNvPicPr>
            <a:picLocks noChangeAspect="1"/>
          </p:cNvPicPr>
          <p:nvPr/>
        </p:nvPicPr>
        <p:blipFill>
          <a:blip r:embed="rId2"/>
          <a:stretch>
            <a:fillRect/>
          </a:stretch>
        </p:blipFill>
        <p:spPr>
          <a:xfrm>
            <a:off x="3814762" y="0"/>
            <a:ext cx="7267659" cy="6858000"/>
          </a:xfrm>
          <a:prstGeom prst="rect">
            <a:avLst/>
          </a:prstGeom>
        </p:spPr>
      </p:pic>
    </p:spTree>
    <p:extLst>
      <p:ext uri="{BB962C8B-B14F-4D97-AF65-F5344CB8AC3E}">
        <p14:creationId xmlns:p14="http://schemas.microsoft.com/office/powerpoint/2010/main" val="3036609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sr-Latn-RS" sz="3200" b="1" dirty="0">
                <a:latin typeface="Arial Narrow" panose="020B0606020202030204" pitchFamily="34" charset="0"/>
              </a:rPr>
              <a:t>Način realizacije razvoja turizma i rekreativnih aktivnosti u Potisju</a:t>
            </a:r>
            <a:endParaRPr lang="hu-HU" sz="3200" b="1" dirty="0">
              <a:latin typeface="Arial Narrow" panose="020B0606020202030204" pitchFamily="34" charset="0"/>
            </a:endParaRPr>
          </a:p>
        </p:txBody>
      </p:sp>
      <p:sp>
        <p:nvSpPr>
          <p:cNvPr id="3" name="Tartalom helye 2"/>
          <p:cNvSpPr>
            <a:spLocks noGrp="1"/>
          </p:cNvSpPr>
          <p:nvPr>
            <p:ph idx="1"/>
          </p:nvPr>
        </p:nvSpPr>
        <p:spPr/>
        <p:txBody>
          <a:bodyPr/>
          <a:lstStyle/>
          <a:p>
            <a:r>
              <a:rPr lang="sr-Latn-RS" dirty="0"/>
              <a:t>Strateško i opertivno planiranje turizma kao integranlni deo opštinskih planskih dokumenata (direktni ili indirektni pristup)</a:t>
            </a:r>
          </a:p>
          <a:p>
            <a:r>
              <a:rPr lang="sr-Latn-RS" dirty="0"/>
              <a:t>Partnerstvo lokalnih aktera turističke privrede (mesnih turističkih organizacija), marketinga, na nivou Potisja</a:t>
            </a:r>
          </a:p>
          <a:p>
            <a:r>
              <a:rPr lang="sr-Latn-RS" dirty="0"/>
              <a:t>Interdisciplinarno horizontalno i vertikalno povezivanje na nivou planiranja i realizacije</a:t>
            </a:r>
          </a:p>
          <a:p>
            <a:pPr marL="0" indent="0">
              <a:buNone/>
            </a:pPr>
            <a:r>
              <a:rPr lang="sr-Latn-RS" dirty="0"/>
              <a:t>   </a:t>
            </a:r>
            <a:endParaRPr lang="hu-HU" dirty="0"/>
          </a:p>
        </p:txBody>
      </p:sp>
    </p:spTree>
    <p:extLst>
      <p:ext uri="{BB962C8B-B14F-4D97-AF65-F5344CB8AC3E}">
        <p14:creationId xmlns:p14="http://schemas.microsoft.com/office/powerpoint/2010/main" val="1609525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a:stretch>
            <a:fillRect/>
          </a:stretch>
        </p:blipFill>
        <p:spPr>
          <a:xfrm>
            <a:off x="458655" y="6109050"/>
            <a:ext cx="2518322" cy="431272"/>
          </a:xfrm>
          <a:prstGeom prst="rect">
            <a:avLst/>
          </a:prstGeom>
        </p:spPr>
      </p:pic>
      <p:pic>
        <p:nvPicPr>
          <p:cNvPr id="60" name="Picture 59"/>
          <p:cNvPicPr>
            <a:picLocks noChangeAspect="1"/>
          </p:cNvPicPr>
          <p:nvPr/>
        </p:nvPicPr>
        <p:blipFill>
          <a:blip r:embed="rId4"/>
          <a:stretch>
            <a:fillRect/>
          </a:stretch>
        </p:blipFill>
        <p:spPr>
          <a:xfrm>
            <a:off x="10098740" y="6066587"/>
            <a:ext cx="1584251" cy="550748"/>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657" y="460229"/>
            <a:ext cx="2589482" cy="437261"/>
          </a:xfrm>
          <a:prstGeom prst="rect">
            <a:avLst/>
          </a:prstGeom>
        </p:spPr>
      </p:pic>
      <p:cxnSp>
        <p:nvCxnSpPr>
          <p:cNvPr id="9" name="Egyenes összekötő 8"/>
          <p:cNvCxnSpPr/>
          <p:nvPr/>
        </p:nvCxnSpPr>
        <p:spPr>
          <a:xfrm>
            <a:off x="-7555" y="1164820"/>
            <a:ext cx="12156770" cy="0"/>
          </a:xfrm>
          <a:prstGeom prst="line">
            <a:avLst/>
          </a:prstGeom>
          <a:ln w="127000">
            <a:gradFill flip="none" rotWithShape="1">
              <a:gsLst>
                <a:gs pos="9000">
                  <a:schemeClr val="accent1">
                    <a:lumMod val="40000"/>
                    <a:lumOff val="60000"/>
                  </a:schemeClr>
                </a:gs>
                <a:gs pos="57000">
                  <a:schemeClr val="accent1">
                    <a:lumMod val="40000"/>
                    <a:lumOff val="60000"/>
                  </a:schemeClr>
                </a:gs>
                <a:gs pos="31000">
                  <a:srgbClr val="FFC000"/>
                </a:gs>
                <a:gs pos="100000">
                  <a:schemeClr val="accent1">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a:off x="-7554" y="5693180"/>
            <a:ext cx="12199126" cy="0"/>
          </a:xfrm>
          <a:prstGeom prst="line">
            <a:avLst/>
          </a:prstGeom>
          <a:ln w="127000">
            <a:gradFill flip="none" rotWithShape="1">
              <a:gsLst>
                <a:gs pos="45000">
                  <a:schemeClr val="accent1">
                    <a:lumMod val="40000"/>
                    <a:lumOff val="60000"/>
                  </a:schemeClr>
                </a:gs>
                <a:gs pos="87000">
                  <a:schemeClr val="accent1">
                    <a:lumMod val="40000"/>
                    <a:lumOff val="60000"/>
                  </a:schemeClr>
                </a:gs>
                <a:gs pos="71000">
                  <a:srgbClr val="FFC000"/>
                </a:gs>
                <a:gs pos="100000">
                  <a:schemeClr val="accent1">
                    <a:lumMod val="5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8" name="Cím 6"/>
          <p:cNvSpPr>
            <a:spLocks noGrp="1"/>
          </p:cNvSpPr>
          <p:nvPr>
            <p:ph type="title"/>
          </p:nvPr>
        </p:nvSpPr>
        <p:spPr>
          <a:xfrm>
            <a:off x="1290395" y="1765522"/>
            <a:ext cx="9258738" cy="3098157"/>
          </a:xfrm>
        </p:spPr>
        <p:txBody>
          <a:bodyPr/>
          <a:lstStyle/>
          <a:p>
            <a:pPr algn="ctr"/>
            <a:r>
              <a:rPr lang="en-US" sz="2183" dirty="0">
                <a:latin typeface="Montserrat"/>
              </a:rPr>
              <a:t>Role of UNSPMF in </a:t>
            </a:r>
            <a:br>
              <a:rPr lang="hu-HU" sz="2183" dirty="0">
                <a:latin typeface="Montserrat"/>
              </a:rPr>
            </a:br>
            <a:r>
              <a:rPr lang="hu-HU" sz="2183" dirty="0"/>
              <a:t>WATERTOUR project</a:t>
            </a:r>
            <a:br>
              <a:rPr lang="en-US" sz="2183" dirty="0"/>
            </a:br>
            <a:br>
              <a:rPr lang="en-US" sz="2183" dirty="0"/>
            </a:br>
            <a:br>
              <a:rPr lang="en-US" sz="2183" dirty="0"/>
            </a:br>
            <a:br>
              <a:rPr lang="en-US" sz="2183" dirty="0"/>
            </a:br>
            <a:br>
              <a:rPr lang="en-US" sz="2183" dirty="0"/>
            </a:br>
            <a:br>
              <a:rPr lang="hu-HU" sz="2183" dirty="0"/>
            </a:br>
            <a:br>
              <a:rPr lang="hu-HU" sz="2183" dirty="0"/>
            </a:br>
            <a:endParaRPr lang="hu-HU" sz="2668" dirty="0"/>
          </a:p>
        </p:txBody>
      </p:sp>
      <p:sp>
        <p:nvSpPr>
          <p:cNvPr id="8" name="TextBox 7"/>
          <p:cNvSpPr txBox="1"/>
          <p:nvPr/>
        </p:nvSpPr>
        <p:spPr>
          <a:xfrm>
            <a:off x="897592" y="2692559"/>
            <a:ext cx="9530415" cy="2985176"/>
          </a:xfrm>
          <a:prstGeom prst="rect">
            <a:avLst/>
          </a:prstGeom>
          <a:noFill/>
        </p:spPr>
        <p:txBody>
          <a:bodyPr wrap="square" rtlCol="0">
            <a:spAutoFit/>
          </a:bodyPr>
          <a:lstStyle/>
          <a:p>
            <a:pPr algn="just">
              <a:buFontTx/>
              <a:buChar char="-"/>
            </a:pPr>
            <a:r>
              <a:rPr lang="en-US" sz="1819" dirty="0">
                <a:solidFill>
                  <a:schemeClr val="accent1">
                    <a:lumMod val="50000"/>
                  </a:schemeClr>
                </a:solidFill>
              </a:rPr>
              <a:t>Within the project, UNSPMF will exchange and transfer valuable experience between two regions with main aim to respond to addressed natural heritage and demand for better and diverse nautical tourism offer.</a:t>
            </a:r>
          </a:p>
          <a:p>
            <a:pPr algn="just"/>
            <a:endParaRPr lang="en-US" sz="1819" dirty="0">
              <a:solidFill>
                <a:schemeClr val="accent1">
                  <a:lumMod val="50000"/>
                </a:schemeClr>
              </a:solidFill>
            </a:endParaRPr>
          </a:p>
          <a:p>
            <a:pPr algn="just">
              <a:buFontTx/>
              <a:buChar char="-"/>
            </a:pPr>
            <a:r>
              <a:rPr lang="en-US" sz="1819" dirty="0">
                <a:solidFill>
                  <a:schemeClr val="accent1">
                    <a:lumMod val="50000"/>
                  </a:schemeClr>
                </a:solidFill>
              </a:rPr>
              <a:t>UNSPMF together with partners will try to enhance better human capacities in the field of nautical tourism.</a:t>
            </a:r>
          </a:p>
          <a:p>
            <a:pPr algn="just"/>
            <a:endParaRPr lang="en-US" sz="1819" dirty="0">
              <a:solidFill>
                <a:schemeClr val="accent1">
                  <a:lumMod val="50000"/>
                </a:schemeClr>
              </a:solidFill>
            </a:endParaRPr>
          </a:p>
          <a:p>
            <a:pPr algn="just">
              <a:buFontTx/>
              <a:buChar char="-"/>
            </a:pPr>
            <a:r>
              <a:rPr lang="en-US" sz="1819" dirty="0">
                <a:solidFill>
                  <a:schemeClr val="accent1">
                    <a:lumMod val="50000"/>
                  </a:schemeClr>
                </a:solidFill>
              </a:rPr>
              <a:t>It is expected that from this project needed networks and connections among relevant stakeholders will emerge and this partnership and energy will be focused on the common goal.</a:t>
            </a:r>
          </a:p>
          <a:p>
            <a:pPr algn="just"/>
            <a:endParaRPr lang="en-US" sz="2426" dirty="0">
              <a:solidFill>
                <a:schemeClr val="accent1">
                  <a:lumMod val="50000"/>
                </a:schemeClr>
              </a:solidFill>
            </a:endParaRPr>
          </a:p>
        </p:txBody>
      </p:sp>
    </p:spTree>
    <p:extLst>
      <p:ext uri="{BB962C8B-B14F-4D97-AF65-F5344CB8AC3E}">
        <p14:creationId xmlns:p14="http://schemas.microsoft.com/office/powerpoint/2010/main" val="393398599"/>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300</Words>
  <Application>Microsoft Office PowerPoint</Application>
  <PresentationFormat>Szélesvásznú</PresentationFormat>
  <Paragraphs>37</Paragraphs>
  <Slides>10</Slides>
  <Notes>2</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10</vt:i4>
      </vt:variant>
    </vt:vector>
  </HeadingPairs>
  <TitlesOfParts>
    <vt:vector size="17" baseType="lpstr">
      <vt:lpstr>Arial</vt:lpstr>
      <vt:lpstr>Arial Narrow</vt:lpstr>
      <vt:lpstr>Calibri</vt:lpstr>
      <vt:lpstr>Calibri Light</vt:lpstr>
      <vt:lpstr>Montserrat</vt:lpstr>
      <vt:lpstr>Open Sans</vt:lpstr>
      <vt:lpstr>Office-téma</vt:lpstr>
      <vt:lpstr>PowerPoint-bemutató</vt:lpstr>
      <vt:lpstr>Dosadašnji prezentovani faktori razvoja turizma Potisja</vt:lpstr>
      <vt:lpstr>Buduće smernice razvoja turizma u Potisju</vt:lpstr>
      <vt:lpstr>Ostvarenje vizije turizma u Potisju</vt:lpstr>
      <vt:lpstr>Strateška uporišta turizma u potisju</vt:lpstr>
      <vt:lpstr>Pomoć Vlade Mađarske – na osnovu koncepcije razvoja turizma</vt:lpstr>
      <vt:lpstr>Matrica atraktivnosti i konkurentnosti</vt:lpstr>
      <vt:lpstr>Način realizacije razvoja turizma i rekreativnih aktivnosti u Potisju</vt:lpstr>
      <vt:lpstr>Role of UNSPMF in  WATERTOUR project       </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Nagy Imre</dc:creator>
  <cp:lastModifiedBy>Nagy Imre</cp:lastModifiedBy>
  <cp:revision>11</cp:revision>
  <dcterms:created xsi:type="dcterms:W3CDTF">2019-08-31T08:13:01Z</dcterms:created>
  <dcterms:modified xsi:type="dcterms:W3CDTF">2019-08-31T11:21:44Z</dcterms:modified>
</cp:coreProperties>
</file>